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83" r:id="rId6"/>
    <p:sldId id="285" r:id="rId7"/>
    <p:sldId id="286" r:id="rId8"/>
    <p:sldId id="284" r:id="rId9"/>
    <p:sldId id="260" r:id="rId10"/>
    <p:sldId id="287" r:id="rId11"/>
    <p:sldId id="288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9" r:id="rId29"/>
    <p:sldId id="291" r:id="rId30"/>
    <p:sldId id="292" r:id="rId31"/>
    <p:sldId id="282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0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968BC-436B-489C-A7C3-B490CA800082}" type="datetimeFigureOut">
              <a:rPr lang="en-US" smtClean="0"/>
              <a:t>12/7/2013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83FF-66A7-4887-A33D-D5AD35723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446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968BC-436B-489C-A7C3-B490CA800082}" type="datetimeFigureOut">
              <a:rPr lang="en-US" smtClean="0"/>
              <a:t>12/7/2013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83FF-66A7-4887-A33D-D5AD35723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938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968BC-436B-489C-A7C3-B490CA800082}" type="datetimeFigureOut">
              <a:rPr lang="en-US" smtClean="0"/>
              <a:t>12/7/2013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83FF-66A7-4887-A33D-D5AD35723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228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968BC-436B-489C-A7C3-B490CA800082}" type="datetimeFigureOut">
              <a:rPr lang="en-US" smtClean="0"/>
              <a:t>12/7/2013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83FF-66A7-4887-A33D-D5AD35723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019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968BC-436B-489C-A7C3-B490CA800082}" type="datetimeFigureOut">
              <a:rPr lang="en-US" smtClean="0"/>
              <a:t>12/7/2013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83FF-66A7-4887-A33D-D5AD35723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811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968BC-436B-489C-A7C3-B490CA800082}" type="datetimeFigureOut">
              <a:rPr lang="en-US" smtClean="0"/>
              <a:t>12/7/2013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83FF-66A7-4887-A33D-D5AD35723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522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968BC-436B-489C-A7C3-B490CA800082}" type="datetimeFigureOut">
              <a:rPr lang="en-US" smtClean="0"/>
              <a:t>12/7/2013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83FF-66A7-4887-A33D-D5AD35723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148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968BC-436B-489C-A7C3-B490CA800082}" type="datetimeFigureOut">
              <a:rPr lang="en-US" smtClean="0"/>
              <a:t>12/7/2013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83FF-66A7-4887-A33D-D5AD35723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873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968BC-436B-489C-A7C3-B490CA800082}" type="datetimeFigureOut">
              <a:rPr lang="en-US" smtClean="0"/>
              <a:t>12/7/2013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83FF-66A7-4887-A33D-D5AD35723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679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968BC-436B-489C-A7C3-B490CA800082}" type="datetimeFigureOut">
              <a:rPr lang="en-US" smtClean="0"/>
              <a:t>12/7/2013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83FF-66A7-4887-A33D-D5AD35723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571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968BC-436B-489C-A7C3-B490CA800082}" type="datetimeFigureOut">
              <a:rPr lang="en-US" smtClean="0"/>
              <a:t>12/7/2013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83FF-66A7-4887-A33D-D5AD35723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37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968BC-436B-489C-A7C3-B490CA800082}" type="datetimeFigureOut">
              <a:rPr lang="en-US" smtClean="0"/>
              <a:t>12/7/2013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D83FF-66A7-4887-A33D-D5AD35723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796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0751" y="1818289"/>
            <a:ext cx="6858000" cy="997991"/>
          </a:xfrm>
        </p:spPr>
        <p:txBody>
          <a:bodyPr>
            <a:normAutofit/>
          </a:bodyPr>
          <a:lstStyle/>
          <a:p>
            <a:pPr algn="l"/>
            <a:r>
              <a:rPr lang="en-US" sz="4800" dirty="0" smtClean="0"/>
              <a:t>Which edges matter?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0751" y="4411334"/>
            <a:ext cx="7485994" cy="1655762"/>
          </a:xfrm>
        </p:spPr>
        <p:txBody>
          <a:bodyPr>
            <a:normAutofit/>
          </a:bodyPr>
          <a:lstStyle/>
          <a:p>
            <a:pPr algn="l"/>
            <a:r>
              <a:rPr lang="en-US" sz="2000" dirty="0"/>
              <a:t>Aayush </a:t>
            </a:r>
            <a:r>
              <a:rPr lang="en-US" sz="2000" dirty="0" smtClean="0"/>
              <a:t>Bansal (CMU), </a:t>
            </a:r>
            <a:r>
              <a:rPr lang="en-US" sz="2000" dirty="0"/>
              <a:t>Adarsh </a:t>
            </a:r>
            <a:r>
              <a:rPr lang="en-US" sz="2000" dirty="0" smtClean="0"/>
              <a:t>Kowdle (Microsoft), Devi Parikh (VT), </a:t>
            </a:r>
            <a:r>
              <a:rPr lang="en-US" sz="2000" dirty="0"/>
              <a:t>Andrew </a:t>
            </a:r>
            <a:r>
              <a:rPr lang="en-US" sz="2000" dirty="0" smtClean="0"/>
              <a:t>Gallagher (Cornell), Larry Zitnick (MSR)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5809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9677"/>
          <a:stretch/>
        </p:blipFill>
        <p:spPr>
          <a:xfrm>
            <a:off x="0" y="0"/>
            <a:ext cx="9165022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68624" y="6296348"/>
            <a:ext cx="2078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Eitz</a:t>
            </a:r>
            <a:r>
              <a:rPr lang="en-US" sz="2400" dirty="0" smtClean="0"/>
              <a:t> </a:t>
            </a:r>
            <a:r>
              <a:rPr lang="en-US" sz="2400" dirty="0" err="1" smtClean="0"/>
              <a:t>etal</a:t>
            </a:r>
            <a:r>
              <a:rPr lang="en-US" sz="2400" dirty="0" smtClean="0"/>
              <a:t>., 2011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6754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40" y="220717"/>
            <a:ext cx="9053727" cy="528588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68623" y="6296348"/>
            <a:ext cx="2727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Cole </a:t>
            </a:r>
            <a:r>
              <a:rPr lang="en-US" sz="2400" dirty="0" err="1" smtClean="0"/>
              <a:t>etal</a:t>
            </a:r>
            <a:r>
              <a:rPr lang="en-US" sz="2400" dirty="0" smtClean="0"/>
              <a:t>., 2008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5949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260" y="2043097"/>
            <a:ext cx="7886700" cy="132556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Can we isolate the effect of different edge types?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2171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41" y="0"/>
            <a:ext cx="7886700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Synthetic scenes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286" y="1325563"/>
            <a:ext cx="6147209" cy="4434623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807056" y="5827337"/>
            <a:ext cx="3979486" cy="3943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defRPr>
            </a:lvl1pPr>
          </a:lstStyle>
          <a:p>
            <a:r>
              <a:rPr lang="en-US" sz="2000" dirty="0" smtClean="0"/>
              <a:t>46 scenes, </a:t>
            </a:r>
            <a:r>
              <a:rPr lang="en-US" sz="2000" dirty="0"/>
              <a:t>Google 3DWarehouse</a:t>
            </a:r>
          </a:p>
        </p:txBody>
      </p:sp>
    </p:spTree>
    <p:extLst>
      <p:ext uri="{BB962C8B-B14F-4D97-AF65-F5344CB8AC3E}">
        <p14:creationId xmlns:p14="http://schemas.microsoft.com/office/powerpoint/2010/main" val="283621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41" y="0"/>
            <a:ext cx="7886700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Synthetic scenes</a:t>
            </a:r>
            <a:endParaRPr lang="en-US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774" y="1821803"/>
            <a:ext cx="6034156" cy="4361794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1530598" y="1434900"/>
            <a:ext cx="3979486" cy="3943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defRPr>
            </a:lvl1pPr>
          </a:lstStyle>
          <a:p>
            <a:r>
              <a:rPr lang="en-US" sz="2400" dirty="0" smtClean="0"/>
              <a:t>Black and white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3169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774" y="1814352"/>
            <a:ext cx="6034156" cy="43754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41" y="0"/>
            <a:ext cx="7886700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Synthetic scenes</a:t>
            </a:r>
            <a:endParaRPr lang="en-US" sz="40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530598" y="1434900"/>
            <a:ext cx="3979486" cy="3943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defRPr>
            </a:lvl1pPr>
          </a:lstStyle>
          <a:p>
            <a:r>
              <a:rPr lang="en-US" sz="2400" dirty="0" smtClean="0"/>
              <a:t>Albedo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0882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0598" y="1821803"/>
            <a:ext cx="6054634" cy="43617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41" y="0"/>
            <a:ext cx="7886700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Synthetic scenes</a:t>
            </a:r>
            <a:endParaRPr lang="en-US" sz="40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530598" y="1434900"/>
            <a:ext cx="3979486" cy="3943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defRPr>
            </a:lvl1pPr>
          </a:lstStyle>
          <a:p>
            <a:r>
              <a:rPr lang="en-US" sz="2400" dirty="0" smtClean="0"/>
              <a:t>Gray surface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8017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049" y="1825530"/>
            <a:ext cx="6040982" cy="43549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41" y="0"/>
            <a:ext cx="7886700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Synthetic scenes</a:t>
            </a:r>
            <a:endParaRPr lang="en-US" sz="40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530598" y="1434900"/>
            <a:ext cx="3979486" cy="3943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defRPr>
            </a:lvl1pPr>
          </a:lstStyle>
          <a:p>
            <a:r>
              <a:rPr lang="en-US" sz="2400" dirty="0" smtClean="0"/>
              <a:t>Gray shaded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7404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225" y="1829254"/>
            <a:ext cx="6020504" cy="43481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41" y="0"/>
            <a:ext cx="7886700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Synthetic scenes</a:t>
            </a:r>
            <a:endParaRPr lang="en-US" sz="40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530598" y="1434900"/>
            <a:ext cx="3979486" cy="3943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defRPr>
            </a:lvl1pPr>
          </a:lstStyle>
          <a:p>
            <a:r>
              <a:rPr lang="en-US" sz="2400" dirty="0" smtClean="0"/>
              <a:t>Depth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1014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833" y="-25889"/>
            <a:ext cx="7886700" cy="1325563"/>
          </a:xfrm>
        </p:spPr>
        <p:txBody>
          <a:bodyPr/>
          <a:lstStyle/>
          <a:p>
            <a:r>
              <a:rPr lang="en-US" dirty="0" smtClean="0"/>
              <a:t>Edges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0506"/>
          <a:stretch/>
        </p:blipFill>
        <p:spPr>
          <a:xfrm>
            <a:off x="4930220" y="1189925"/>
            <a:ext cx="2764256" cy="200799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50759"/>
          <a:stretch/>
        </p:blipFill>
        <p:spPr>
          <a:xfrm>
            <a:off x="3242820" y="3856982"/>
            <a:ext cx="2754741" cy="198931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7243" y="3842972"/>
            <a:ext cx="2745818" cy="201733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r="50575"/>
          <a:stretch/>
        </p:blipFill>
        <p:spPr>
          <a:xfrm>
            <a:off x="308138" y="3856982"/>
            <a:ext cx="2764999" cy="198931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r="50366"/>
          <a:stretch/>
        </p:blipFill>
        <p:spPr>
          <a:xfrm>
            <a:off x="1284992" y="1189925"/>
            <a:ext cx="2772069" cy="200799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2394408" y="3197921"/>
            <a:ext cx="15365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RGB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5931573" y="3197921"/>
            <a:ext cx="15365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Albedo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922352" y="5860308"/>
            <a:ext cx="15365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Gray surface</a:t>
            </a:r>
            <a:endParaRPr lang="en-US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3851905" y="5860308"/>
            <a:ext cx="15365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Gray shaded</a:t>
            </a:r>
            <a:endParaRPr lang="en-US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6776330" y="5846299"/>
            <a:ext cx="15365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Depth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197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634" y="1569405"/>
            <a:ext cx="5395912" cy="3763716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77634" y="0"/>
            <a:ext cx="7886700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Edge types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1070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6816"/>
          <a:stretch/>
        </p:blipFill>
        <p:spPr>
          <a:xfrm>
            <a:off x="279132" y="1297757"/>
            <a:ext cx="8653460" cy="3948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52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406" y="0"/>
            <a:ext cx="7886700" cy="1325563"/>
          </a:xfrm>
        </p:spPr>
        <p:txBody>
          <a:bodyPr/>
          <a:lstStyle/>
          <a:p>
            <a:r>
              <a:rPr lang="en-US" dirty="0" smtClean="0"/>
              <a:t>Human studies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54959"/>
          <a:stretch/>
        </p:blipFill>
        <p:spPr>
          <a:xfrm>
            <a:off x="556182" y="1325563"/>
            <a:ext cx="5420412" cy="20421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4927"/>
          <a:stretch/>
        </p:blipFill>
        <p:spPr>
          <a:xfrm>
            <a:off x="2818812" y="3439184"/>
            <a:ext cx="5961027" cy="1836669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754145" y="5566143"/>
            <a:ext cx="6334812" cy="5707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defRPr>
            </a:lvl1pPr>
          </a:lstStyle>
          <a:p>
            <a:r>
              <a:rPr lang="en-US" sz="2400" dirty="0" smtClean="0"/>
              <a:t>265 objects, 11 scene types, 10 subjects per test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2095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675" y="0"/>
            <a:ext cx="7886700" cy="1325563"/>
          </a:xfrm>
        </p:spPr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1902986" y="1206630"/>
            <a:ext cx="5186563" cy="5110097"/>
            <a:chOff x="1100102" y="961533"/>
            <a:chExt cx="6573905" cy="647698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00102" y="961533"/>
              <a:ext cx="6573905" cy="461255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02994" y="5632723"/>
              <a:ext cx="5485018" cy="18057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572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675" y="0"/>
            <a:ext cx="7886700" cy="1325563"/>
          </a:xfrm>
        </p:spPr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0116" y="1294396"/>
            <a:ext cx="5159153" cy="34288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7713" y="4813227"/>
            <a:ext cx="4033905" cy="1613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68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3809" y="1977110"/>
            <a:ext cx="7886700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What type of edges do our edge detectors find?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14233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446" y="629338"/>
            <a:ext cx="7191375" cy="546735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7254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17690"/>
          <a:stretch/>
        </p:blipFill>
        <p:spPr>
          <a:xfrm>
            <a:off x="763571" y="1034040"/>
            <a:ext cx="7240916" cy="45183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55943" y="193015"/>
            <a:ext cx="28280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Precision</a:t>
            </a:r>
            <a:endParaRPr lang="en-US" sz="4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41837" y="5516250"/>
            <a:ext cx="1308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Segoe UI Semilight" panose="020B0402040204020203" pitchFamily="34" charset="0"/>
              </a:rPr>
              <a:t>Depth</a:t>
            </a:r>
            <a:endParaRPr lang="en-US" sz="2400" dirty="0">
              <a:cs typeface="Segoe UI Semilight" panose="020B04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64073" y="5516250"/>
            <a:ext cx="13087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Segoe UI Semilight" panose="020B0402040204020203" pitchFamily="34" charset="0"/>
              </a:rPr>
              <a:t>Surface normal</a:t>
            </a:r>
            <a:endParaRPr lang="en-US" sz="2400" dirty="0">
              <a:cs typeface="Segoe UI Semilight" panose="020B04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48605" y="5516250"/>
            <a:ext cx="1458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Segoe UI Semilight" panose="020B0402040204020203" pitchFamily="34" charset="0"/>
              </a:rPr>
              <a:t>Shadow</a:t>
            </a:r>
            <a:endParaRPr lang="en-US" sz="2400" dirty="0">
              <a:cs typeface="Segoe UI Semilight" panose="020B04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60063" y="5516250"/>
            <a:ext cx="1458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Segoe UI Semilight" panose="020B0402040204020203" pitchFamily="34" charset="0"/>
              </a:rPr>
              <a:t>Texture</a:t>
            </a:r>
            <a:endParaRPr lang="en-US" sz="2400" dirty="0"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07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571" y="900901"/>
            <a:ext cx="7254989" cy="44822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55943" y="193015"/>
            <a:ext cx="28280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Recall</a:t>
            </a:r>
            <a:endParaRPr lang="en-US" sz="4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41837" y="5516250"/>
            <a:ext cx="1308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Segoe UI Semilight" panose="020B0402040204020203" pitchFamily="34" charset="0"/>
              </a:rPr>
              <a:t>Depth</a:t>
            </a:r>
            <a:endParaRPr lang="en-US" sz="2400" dirty="0">
              <a:cs typeface="Segoe UI Semilight" panose="020B04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64073" y="5516250"/>
            <a:ext cx="13087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Segoe UI Semilight" panose="020B0402040204020203" pitchFamily="34" charset="0"/>
              </a:rPr>
              <a:t>Surface normal</a:t>
            </a:r>
            <a:endParaRPr lang="en-US" sz="2400" dirty="0">
              <a:cs typeface="Segoe UI Semilight" panose="020B04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48605" y="5516250"/>
            <a:ext cx="1458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Segoe UI Semilight" panose="020B0402040204020203" pitchFamily="34" charset="0"/>
              </a:rPr>
              <a:t>Shadow</a:t>
            </a:r>
            <a:endParaRPr lang="en-US" sz="2400" dirty="0">
              <a:cs typeface="Segoe UI Semilight" panose="020B04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60063" y="5516250"/>
            <a:ext cx="1458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Segoe UI Semilight" panose="020B0402040204020203" pitchFamily="34" charset="0"/>
              </a:rPr>
              <a:t>Texture</a:t>
            </a:r>
            <a:endParaRPr lang="en-US" sz="2400" dirty="0"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90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3809" y="1977110"/>
            <a:ext cx="7886700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Can we further improve our edge detectors?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9244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276350" y="1860626"/>
            <a:ext cx="1767981" cy="3946740"/>
            <a:chOff x="1276350" y="1860626"/>
            <a:chExt cx="1767981" cy="39467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9" name="Picture 5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839" t="50181" r="35855" b="36748"/>
            <a:stretch/>
          </p:blipFill>
          <p:spPr bwMode="auto">
            <a:xfrm>
              <a:off x="1307506" y="4114222"/>
              <a:ext cx="1673819" cy="1693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8" name="Picture 37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95" t="31048" r="42524" b="50003"/>
            <a:stretch/>
          </p:blipFill>
          <p:spPr bwMode="auto">
            <a:xfrm>
              <a:off x="1276350" y="1860626"/>
              <a:ext cx="1767981" cy="1649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2073724" y="2209800"/>
              <a:ext cx="152400" cy="1524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073724" y="2895600"/>
              <a:ext cx="152400" cy="1524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752600" y="4847980"/>
              <a:ext cx="152400" cy="1524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2438400" y="4847980"/>
              <a:ext cx="152400" cy="1524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600450" y="1835663"/>
            <a:ext cx="1767982" cy="3971702"/>
            <a:chOff x="3600450" y="1835663"/>
            <a:chExt cx="1767982" cy="397170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1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081" t="25034" r="21918" b="25986"/>
            <a:stretch/>
          </p:blipFill>
          <p:spPr bwMode="auto">
            <a:xfrm>
              <a:off x="3600450" y="1835663"/>
              <a:ext cx="1767982" cy="16607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" name="Picture 5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261" t="31773" r="21725" b="25742"/>
            <a:stretch/>
          </p:blipFill>
          <p:spPr bwMode="auto">
            <a:xfrm>
              <a:off x="3626503" y="4114222"/>
              <a:ext cx="1741929" cy="16931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0" name="Rectangle 19"/>
            <p:cNvSpPr/>
            <p:nvPr/>
          </p:nvSpPr>
          <p:spPr>
            <a:xfrm>
              <a:off x="4332041" y="2143125"/>
              <a:ext cx="152400" cy="1524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337948" y="2589829"/>
              <a:ext cx="152400" cy="1524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724400" y="4963556"/>
              <a:ext cx="152400" cy="1524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4267200" y="4974112"/>
              <a:ext cx="152400" cy="1524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924550" y="1818368"/>
            <a:ext cx="1767981" cy="4045363"/>
            <a:chOff x="5924550" y="1818368"/>
            <a:chExt cx="1767981" cy="40453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24550" y="1818368"/>
              <a:ext cx="1767981" cy="16953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101" name="Picture 5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204" t="11695" r="10953" b="11747"/>
            <a:stretch/>
          </p:blipFill>
          <p:spPr bwMode="auto">
            <a:xfrm>
              <a:off x="5943023" y="4114223"/>
              <a:ext cx="1749508" cy="17495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1" name="Rectangle 20"/>
            <p:cNvSpPr/>
            <p:nvPr/>
          </p:nvSpPr>
          <p:spPr>
            <a:xfrm>
              <a:off x="6721924" y="2286000"/>
              <a:ext cx="152400" cy="1524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721924" y="2589829"/>
              <a:ext cx="152400" cy="1524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7086600" y="5029200"/>
              <a:ext cx="152400" cy="1524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6765992" y="5030228"/>
              <a:ext cx="152400" cy="1524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Title 1"/>
          <p:cNvSpPr txBox="1">
            <a:spLocks/>
          </p:cNvSpPr>
          <p:nvPr/>
        </p:nvSpPr>
        <p:spPr>
          <a:xfrm>
            <a:off x="228600" y="-2937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Contour detection</a:t>
            </a:r>
            <a:endParaRPr lang="en-US" dirty="0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43023" y="6279598"/>
            <a:ext cx="3417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Parikh and Zitnick, CVPR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97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75815" y="1578830"/>
            <a:ext cx="8662450" cy="3768198"/>
            <a:chOff x="575815" y="1578830"/>
            <a:chExt cx="8662450" cy="376819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7634" y="1578830"/>
              <a:ext cx="5395912" cy="3763716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r="38437"/>
            <a:stretch/>
          </p:blipFill>
          <p:spPr>
            <a:xfrm>
              <a:off x="575815" y="1578830"/>
              <a:ext cx="6513140" cy="3768198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6938123" y="2337846"/>
              <a:ext cx="17722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Albedo</a:t>
              </a:r>
              <a:endParaRPr lang="en-US" sz="24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938122" y="3611604"/>
              <a:ext cx="17722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Depth</a:t>
              </a:r>
              <a:endParaRPr lang="en-US" sz="24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938121" y="4073269"/>
              <a:ext cx="23001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Surface normal</a:t>
              </a:r>
              <a:endParaRPr lang="en-US" sz="24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938120" y="4832285"/>
              <a:ext cx="17722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Shadow</a:t>
              </a:r>
              <a:endParaRPr lang="en-US" sz="2400" dirty="0"/>
            </a:p>
          </p:txBody>
        </p:sp>
      </p:grp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77634" y="0"/>
            <a:ext cx="7886700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Edge types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06874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60" y="744393"/>
            <a:ext cx="8585847" cy="516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81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1897963"/>
          </a:xfrm>
        </p:spPr>
        <p:txBody>
          <a:bodyPr/>
          <a:lstStyle/>
          <a:p>
            <a:r>
              <a:rPr lang="en-US" dirty="0" smtClean="0"/>
              <a:t>Depth and </a:t>
            </a:r>
            <a:r>
              <a:rPr lang="en-US" dirty="0" smtClean="0"/>
              <a:t>surface normal edges are most informative for recognition</a:t>
            </a:r>
          </a:p>
          <a:p>
            <a:r>
              <a:rPr lang="en-US" dirty="0" smtClean="0"/>
              <a:t>Most automatic edge detectors find a significant number of albedo and shadow edges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28650" y="4132703"/>
            <a:ext cx="7886700" cy="665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>
                <a:solidFill>
                  <a:srgbClr val="C00000"/>
                </a:solidFill>
              </a:rPr>
              <a:t>Better methods for evaluating edge detectors?</a:t>
            </a:r>
          </a:p>
          <a:p>
            <a:pPr marL="0" indent="0">
              <a:buNone/>
            </a:pPr>
            <a:endParaRPr lang="en-US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28650" y="4933180"/>
            <a:ext cx="7886700" cy="665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>
                <a:solidFill>
                  <a:srgbClr val="C00000"/>
                </a:solidFill>
              </a:rPr>
              <a:t>Are lines important or just edges?</a:t>
            </a:r>
          </a:p>
          <a:p>
            <a:pPr marL="0" indent="0">
              <a:buNone/>
            </a:pPr>
            <a:endParaRPr lang="en-US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898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941" y="1628318"/>
            <a:ext cx="8307961" cy="132556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Which are useful for recognition?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2161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html:file://C:\larryz\papers\Reading\Roberts.mht!http://www.packet.cc/images/mach-per-fig10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09"/>
          <a:stretch/>
        </p:blipFill>
        <p:spPr bwMode="auto">
          <a:xfrm>
            <a:off x="2495615" y="323850"/>
            <a:ext cx="5276850" cy="5520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978224" y="6212264"/>
            <a:ext cx="2078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Roberts, 1965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3942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592" y="526162"/>
            <a:ext cx="6332161" cy="48673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51109" y="6212264"/>
            <a:ext cx="4305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Huttenlocher</a:t>
            </a:r>
            <a:r>
              <a:rPr lang="en-US" sz="2400" dirty="0" smtClean="0"/>
              <a:t> and Ullman, 1987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7255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468" y="1008668"/>
            <a:ext cx="7773526" cy="37437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76324" y="6180733"/>
            <a:ext cx="3520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Jain and </a:t>
            </a:r>
            <a:r>
              <a:rPr lang="en-US" sz="2400" dirty="0" err="1" smtClean="0"/>
              <a:t>Farrokhnia</a:t>
            </a:r>
            <a:r>
              <a:rPr lang="en-US" sz="2400" dirty="0" smtClean="0"/>
              <a:t>, 1990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58075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710" y="1568795"/>
            <a:ext cx="4184120" cy="28492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9244" y="1754357"/>
            <a:ext cx="3651378" cy="26637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78224" y="6212264"/>
            <a:ext cx="2078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Kanade</a:t>
            </a:r>
            <a:r>
              <a:rPr lang="en-US" sz="2400" dirty="0" smtClean="0"/>
              <a:t>, 1981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499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01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203</Words>
  <Application>Microsoft Office PowerPoint</Application>
  <PresentationFormat>On-screen Show (4:3)</PresentationFormat>
  <Paragraphs>61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Segoe UI Semilight</vt:lpstr>
      <vt:lpstr>Office Theme</vt:lpstr>
      <vt:lpstr>Which edges matter?</vt:lpstr>
      <vt:lpstr>Edge types</vt:lpstr>
      <vt:lpstr>Edge types</vt:lpstr>
      <vt:lpstr>Which are useful for recognition?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Can we isolate the effect of different edge types?</vt:lpstr>
      <vt:lpstr>Synthetic scenes</vt:lpstr>
      <vt:lpstr>Synthetic scenes</vt:lpstr>
      <vt:lpstr>Synthetic scenes</vt:lpstr>
      <vt:lpstr>Synthetic scenes</vt:lpstr>
      <vt:lpstr>Synthetic scenes</vt:lpstr>
      <vt:lpstr>Synthetic scenes</vt:lpstr>
      <vt:lpstr>Edges</vt:lpstr>
      <vt:lpstr>PowerPoint Presentation</vt:lpstr>
      <vt:lpstr>Human studies</vt:lpstr>
      <vt:lpstr>Results</vt:lpstr>
      <vt:lpstr>Results</vt:lpstr>
      <vt:lpstr>What type of edges do our edge detectors find?</vt:lpstr>
      <vt:lpstr>PowerPoint Presentation</vt:lpstr>
      <vt:lpstr>PowerPoint Presentation</vt:lpstr>
      <vt:lpstr>PowerPoint Presentation</vt:lpstr>
      <vt:lpstr>Can we further improve our edge detectors?</vt:lpstr>
      <vt:lpstr>PowerPoint Presentation</vt:lpstr>
      <vt:lpstr>PowerPoint Presentation</vt:lpstr>
      <vt:lpstr>Conclusion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Which edges matter?</dc:title>
  <dc:creator>Larry Zitnick</dc:creator>
  <cp:lastModifiedBy>Larry Zitnick</cp:lastModifiedBy>
  <cp:revision>15</cp:revision>
  <dcterms:created xsi:type="dcterms:W3CDTF">2013-11-30T21:49:19Z</dcterms:created>
  <dcterms:modified xsi:type="dcterms:W3CDTF">2013-12-08T00:35:04Z</dcterms:modified>
</cp:coreProperties>
</file>